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9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12.png" ContentType="image/png"/>
  <Override PartName="/ppt/media/image11.png" ContentType="image/png"/>
  <Override PartName="/ppt/media/image13.jpeg" ContentType="image/jpe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57.jpeg" ContentType="image/jpeg"/>
  <Override PartName="/ppt/media/image14.jpeg" ContentType="image/jpe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60.jpeg" ContentType="image/jpeg"/>
  <Override PartName="/ppt/media/image47.jpeg" ContentType="image/jpeg"/>
  <Override PartName="/ppt/media/image32.png" ContentType="image/png"/>
  <Override PartName="/ppt/media/image33.jpeg" ContentType="image/jpe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22.png" ContentType="image/png"/>
  <Override PartName="/ppt/media/image46.jpeg" ContentType="image/jpeg"/>
  <Override PartName="/ppt/media/image61.jpeg" ContentType="image/jpeg"/>
  <Override PartName="/ppt/media/image48.jpeg" ContentType="image/jpeg"/>
  <Override PartName="/ppt/media/image42.png" ContentType="image/png"/>
  <Override PartName="/ppt/media/image59.jpeg" ContentType="image/jpeg"/>
  <Override PartName="/ppt/media/image43.png" ContentType="image/png"/>
  <Override PartName="/ppt/media/image45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75C5813-CE93-4F2D-BBF4-B9AC8E33357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 is data supplier for model data (CMIP5, etc) and remote processing on this data pool (WPS).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Birdhouse: provides setup and deployment for remote processing (WPS).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architecture of 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Birdhouse role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CP4CDS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Introduce ESGF data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Twitcher: security proxy for WPS and other OWS services (WMS, WFS, WCS,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Proxy: WPS is registered at Twitcher. Client can access service via proxy localhost/ows/wps/flyingpigeon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Security: Checks if WPS (or WMS) access is allowed. Depending on used external Auth Control this can be fine granular (on WPS process or WMS layer level 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OpenAPI: WPS protocol can also be accessed with upcoming WPS Rest API (OpenAPI, Swagger).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Monitor: Processing Jobs are monitore by Twitcher. Clients don’t need to implement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CP4CDS: data and compute node are access restricted (certificate or token). Twitcher is security middleware in front of WPS service.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Twitcher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prototype OpenAPI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Magpie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control list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Token management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ESGF = Earth System Grid Federation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Federated Access to Climate Data (CMIP5, CORDEX, CMIP6 and more)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Nodes: LLNL (USA), CEDA (UK), DKRZ (Germany), IPSL (France). Several small nodes at model centers.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Data: Thredds Data Server, Index: Solr Search, Identity: x509 Certificate, Compute: WPS service interface.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Compute: WPS with ESGF process profile (Certified). ESGF Nodes are free to choose WPS service software and implementation codes.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compute nodes implementations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 in ESGF CWT API, get ESGF certification?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 anchor="ctr"/>
          <a:p>
            <a:pPr marL="216000" indent="-2152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picture for motivation and just a few text keywords?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52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PyWPS … though not restricted to it (Zoo, 52North, ....)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52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use the “Birdhouse WPS Setup” to create your own WPS project (Finch, Kingfisher, …) and using the same deployment solution (Conda, Ansible, Docker).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91440" bIns="91440"/>
          <a:p>
            <a:pPr marL="216000" indent="-21528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use the “Birdhouse WPS Setup” to create your own WPS project (Finch, Kingfisher, …) and using the same deployment solution (Conda, Ansible, Docker).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749840"/>
            <a:ext cx="8606880" cy="392040"/>
          </a:xfrm>
          <a:prstGeom prst="rect">
            <a:avLst/>
          </a:prstGeom>
          <a:solidFill>
            <a:srgbClr val="666666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UNGGIM Committee of Experts Meeting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455840" y="4699080"/>
            <a:ext cx="769536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080" cy="72072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0" y="-15840"/>
            <a:ext cx="4053600" cy="67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4749840"/>
            <a:ext cx="8606880" cy="39204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455840" y="4699080"/>
            <a:ext cx="769536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080" cy="72072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4749840"/>
            <a:ext cx="8606880" cy="39204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455840" y="4699080"/>
            <a:ext cx="769536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080" cy="720720"/>
          </a:xfrm>
          <a:prstGeom prst="rect">
            <a:avLst/>
          </a:prstGeom>
          <a:ln>
            <a:noFill/>
          </a:ln>
        </p:spPr>
      </p:pic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6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hyperlink" Target="https://esgf.llnl.gov" TargetMode="External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hyperlink" Target="https://esgf.llnl.gov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2480" y="205200"/>
            <a:ext cx="8519040" cy="1843200"/>
          </a:xfrm>
          <a:prstGeom prst="rect">
            <a:avLst/>
          </a:prstGeom>
          <a:solidFill>
            <a:srgbClr val="d9d9d9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4 SGD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DE06BBE-7C3D-48F9-9A31-7170DC16F0B4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941040" y="2759760"/>
            <a:ext cx="7347240" cy="1504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German Climate Computing Center          (DKRZ),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Computer Research Institute of Montreal  (CRIM),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Ouranos,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Laboratoir scientific de climate et environnement (LSCE), France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164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248;p26" descr=""/>
          <p:cNvPicPr/>
          <p:nvPr/>
        </p:nvPicPr>
        <p:blipFill>
          <a:blip r:embed="rId1"/>
          <a:stretch/>
        </p:blipFill>
        <p:spPr>
          <a:xfrm>
            <a:off x="619200" y="488520"/>
            <a:ext cx="6546240" cy="392616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834D7B33-6CC9-462C-8CA2-698C84B9D48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0" y="35640"/>
            <a:ext cx="694512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Harnessing birdhouse for SDG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Google Shape;251;p26" descr=""/>
          <p:cNvPicPr/>
          <p:nvPr/>
        </p:nvPicPr>
        <p:blipFill>
          <a:blip r:embed="rId2"/>
          <a:srcRect l="0" t="12005" r="0" b="0"/>
          <a:stretch/>
        </p:blipFill>
        <p:spPr>
          <a:xfrm>
            <a:off x="7611120" y="18000"/>
            <a:ext cx="1511280" cy="236520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49320" y="4208760"/>
            <a:ext cx="3871440" cy="450360"/>
          </a:xfrm>
          <a:prstGeom prst="rect">
            <a:avLst/>
          </a:prstGeom>
          <a:solidFill>
            <a:srgbClr val="ffcc00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Leave no one behind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310560" y="2214000"/>
            <a:ext cx="1992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Additional Slides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FF9BA4F-5E02-47B3-BE42-52F5EC2F43FD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0" y="35640"/>
            <a:ext cx="379152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ct: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Nex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3960" y="749880"/>
            <a:ext cx="3027240" cy="34066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ian-led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Scien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Gatew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il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ced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hydro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&amp;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es,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Machi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Learni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and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Obser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vation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il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Google Shape;242;p25" descr=""/>
          <p:cNvPicPr/>
          <p:nvPr/>
        </p:nvPicPr>
        <p:blipFill>
          <a:blip r:embed="rId1"/>
          <a:srcRect l="34742" t="49777" r="34326" b="8459"/>
          <a:stretch/>
        </p:blipFill>
        <p:spPr>
          <a:xfrm>
            <a:off x="4226760" y="204120"/>
            <a:ext cx="394560" cy="532800"/>
          </a:xfrm>
          <a:prstGeom prst="rect">
            <a:avLst/>
          </a:prstGeom>
          <a:ln>
            <a:noFill/>
          </a:ln>
        </p:spPr>
      </p:pic>
      <p:pic>
        <p:nvPicPr>
          <p:cNvPr id="207" name="Picture 2" descr=""/>
          <p:cNvPicPr/>
          <p:nvPr/>
        </p:nvPicPr>
        <p:blipFill>
          <a:blip r:embed="rId2"/>
          <a:stretch/>
        </p:blipFill>
        <p:spPr>
          <a:xfrm>
            <a:off x="3327840" y="35640"/>
            <a:ext cx="5222520" cy="45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4" descr=""/>
          <p:cNvPicPr/>
          <p:nvPr/>
        </p:nvPicPr>
        <p:blipFill>
          <a:blip r:embed="rId1"/>
          <a:stretch/>
        </p:blipFill>
        <p:spPr>
          <a:xfrm>
            <a:off x="1617120" y="861840"/>
            <a:ext cx="7459560" cy="29329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C5CD5E45-828D-4153-8CF0-C334091254F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0" y="35640"/>
            <a:ext cx="379152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oje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ct: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be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-15840" y="555840"/>
            <a:ext cx="2872800" cy="4021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tbe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abor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ativ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effor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ts to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gn,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dev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elop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and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dida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inter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face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cific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atio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4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tbe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d-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13: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4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4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&amp;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0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tbe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d-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0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0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Google Shape;230;p24" descr=""/>
          <p:cNvPicPr/>
          <p:nvPr/>
        </p:nvPicPr>
        <p:blipFill>
          <a:blip r:embed="rId2"/>
          <a:stretch/>
        </p:blipFill>
        <p:spPr>
          <a:xfrm>
            <a:off x="7212960" y="4071240"/>
            <a:ext cx="914760" cy="460080"/>
          </a:xfrm>
          <a:prstGeom prst="rect">
            <a:avLst/>
          </a:prstGeom>
          <a:ln>
            <a:noFill/>
          </a:ln>
        </p:spPr>
      </p:pic>
      <p:pic>
        <p:nvPicPr>
          <p:cNvPr id="213" name="Google Shape;231;p24" descr=""/>
          <p:cNvPicPr/>
          <p:nvPr/>
        </p:nvPicPr>
        <p:blipFill>
          <a:blip r:embed="rId3"/>
          <a:stretch/>
        </p:blipFill>
        <p:spPr>
          <a:xfrm>
            <a:off x="7331040" y="163800"/>
            <a:ext cx="1612440" cy="323280"/>
          </a:xfrm>
          <a:prstGeom prst="rect">
            <a:avLst/>
          </a:prstGeom>
          <a:ln>
            <a:noFill/>
          </a:ln>
        </p:spPr>
      </p:pic>
      <p:pic>
        <p:nvPicPr>
          <p:cNvPr id="214" name="Google Shape;232;p24" descr=""/>
          <p:cNvPicPr/>
          <p:nvPr/>
        </p:nvPicPr>
        <p:blipFill>
          <a:blip r:embed="rId4"/>
          <a:stretch/>
        </p:blipFill>
        <p:spPr>
          <a:xfrm>
            <a:off x="5531040" y="4046040"/>
            <a:ext cx="1052280" cy="45144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233;p24" descr=""/>
          <p:cNvPicPr/>
          <p:nvPr/>
        </p:nvPicPr>
        <p:blipFill>
          <a:blip r:embed="rId5"/>
          <a:stretch/>
        </p:blipFill>
        <p:spPr>
          <a:xfrm>
            <a:off x="3390840" y="4075560"/>
            <a:ext cx="1738080" cy="45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05;p22" descr=""/>
          <p:cNvPicPr/>
          <p:nvPr/>
        </p:nvPicPr>
        <p:blipFill>
          <a:blip r:embed="rId1"/>
          <a:stretch/>
        </p:blipFill>
        <p:spPr>
          <a:xfrm>
            <a:off x="-19800" y="468360"/>
            <a:ext cx="9142560" cy="420516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C0E82FA-14F2-4F45-9CB5-916C3247AFB9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0" y="0"/>
            <a:ext cx="449640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ect: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Cop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erni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cus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7302960" y="82800"/>
            <a:ext cx="1746000" cy="1604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Data-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(CMIP5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Model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(Birdhou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Setup)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3797640" y="3502800"/>
            <a:ext cx="5325120" cy="82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08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S: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S: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ng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rvi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08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P4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S: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oj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tio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ns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or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8AD6FDA2-01CB-4F67-B439-7F9892F4C5A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Google Shape;273;p29" descr=""/>
          <p:cNvPicPr/>
          <p:nvPr/>
        </p:nvPicPr>
        <p:blipFill>
          <a:blip r:embed="rId1"/>
          <a:stretch/>
        </p:blipFill>
        <p:spPr>
          <a:xfrm>
            <a:off x="273240" y="2748960"/>
            <a:ext cx="2953440" cy="1810080"/>
          </a:xfrm>
          <a:prstGeom prst="rect">
            <a:avLst/>
          </a:prstGeom>
          <a:ln>
            <a:noFill/>
          </a:ln>
        </p:spPr>
      </p:pic>
      <p:pic>
        <p:nvPicPr>
          <p:cNvPr id="223" name="Google Shape;274;p29" descr=""/>
          <p:cNvPicPr/>
          <p:nvPr/>
        </p:nvPicPr>
        <p:blipFill>
          <a:blip r:embed="rId2"/>
          <a:srcRect l="-795" t="0" r="0" b="0"/>
          <a:stretch/>
        </p:blipFill>
        <p:spPr>
          <a:xfrm>
            <a:off x="260640" y="703800"/>
            <a:ext cx="2953440" cy="193032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0" y="22680"/>
            <a:ext cx="424764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Projects: C3S and CP4CDS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4473720" y="176040"/>
            <a:ext cx="2880360" cy="110664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Portal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3456000" y="1519560"/>
            <a:ext cx="4915440" cy="299736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6696720" y="3487320"/>
            <a:ext cx="1403640" cy="81144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4655880" y="3645000"/>
            <a:ext cx="1403640" cy="81144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Replication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3751560" y="1889280"/>
            <a:ext cx="1991160" cy="1556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4655880" y="2041560"/>
            <a:ext cx="937800" cy="5508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4655880" y="2725920"/>
            <a:ext cx="937800" cy="55080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>
            <a:off x="6432840" y="1965600"/>
            <a:ext cx="1625040" cy="11570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11"/>
          <p:cNvSpPr/>
          <p:nvPr/>
        </p:nvSpPr>
        <p:spPr>
          <a:xfrm>
            <a:off x="7029000" y="2089080"/>
            <a:ext cx="937800" cy="69084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12"/>
          <p:cNvSpPr/>
          <p:nvPr/>
        </p:nvSpPr>
        <p:spPr>
          <a:xfrm>
            <a:off x="4655880" y="634320"/>
            <a:ext cx="1077840" cy="5508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13"/>
          <p:cNvSpPr/>
          <p:nvPr/>
        </p:nvSpPr>
        <p:spPr>
          <a:xfrm>
            <a:off x="6024240" y="634320"/>
            <a:ext cx="1077840" cy="5508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4"/>
          <p:cNvSpPr/>
          <p:nvPr/>
        </p:nvSpPr>
        <p:spPr>
          <a:xfrm flipH="1">
            <a:off x="7318800" y="2781000"/>
            <a:ext cx="109440" cy="86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15"/>
          <p:cNvSpPr/>
          <p:nvPr/>
        </p:nvSpPr>
        <p:spPr>
          <a:xfrm>
            <a:off x="5583600" y="3025440"/>
            <a:ext cx="1735200" cy="61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16"/>
          <p:cNvSpPr/>
          <p:nvPr/>
        </p:nvSpPr>
        <p:spPr>
          <a:xfrm flipH="1">
            <a:off x="5901840" y="3972600"/>
            <a:ext cx="792000" cy="15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7"/>
          <p:cNvSpPr/>
          <p:nvPr/>
        </p:nvSpPr>
        <p:spPr>
          <a:xfrm flipH="1">
            <a:off x="5124240" y="1186560"/>
            <a:ext cx="1436760" cy="85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18"/>
          <p:cNvSpPr/>
          <p:nvPr/>
        </p:nvSpPr>
        <p:spPr>
          <a:xfrm>
            <a:off x="6563880" y="1186560"/>
            <a:ext cx="866160" cy="103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94;p16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911720" cy="415296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DC090E1-B79E-477A-B5D5-2871665D051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0" y="0"/>
            <a:ext cx="492660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Google Shape;97;p16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1560" cy="756000"/>
          </a:xfrm>
          <a:prstGeom prst="rect">
            <a:avLst/>
          </a:prstGeom>
          <a:ln>
            <a:noFill/>
          </a:ln>
        </p:spPr>
      </p:pic>
      <p:pic>
        <p:nvPicPr>
          <p:cNvPr id="245" name="Google Shape;98;p16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240" cy="466560"/>
          </a:xfrm>
          <a:prstGeom prst="rect">
            <a:avLst/>
          </a:prstGeom>
          <a:ln>
            <a:noFill/>
          </a:ln>
        </p:spPr>
      </p:pic>
      <p:pic>
        <p:nvPicPr>
          <p:cNvPr id="246" name="Google Shape;99;p16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5640" cy="46656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100;p16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5640" cy="24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67C96DD-A083-407B-87C7-A4040F9BF8E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0" y="0"/>
            <a:ext cx="457056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Security: Twitcher OWS Proxy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Google Shape;315;p32" descr=""/>
          <p:cNvPicPr/>
          <p:nvPr/>
        </p:nvPicPr>
        <p:blipFill>
          <a:blip r:embed="rId1"/>
          <a:stretch/>
        </p:blipFill>
        <p:spPr>
          <a:xfrm>
            <a:off x="908640" y="618480"/>
            <a:ext cx="7053840" cy="373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2152FF5-33FF-4BDF-865C-466AEF9EB42C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0" y="0"/>
            <a:ext cx="590112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System Grid Federation (ESGF)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Google Shape;322;p33" descr=""/>
          <p:cNvPicPr/>
          <p:nvPr/>
        </p:nvPicPr>
        <p:blipFill>
          <a:blip r:embed="rId1"/>
          <a:srcRect l="0" t="5954" r="0" b="0"/>
          <a:stretch/>
        </p:blipFill>
        <p:spPr>
          <a:xfrm>
            <a:off x="198360" y="546840"/>
            <a:ext cx="2867760" cy="404856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323;p33" descr=""/>
          <p:cNvPicPr/>
          <p:nvPr/>
        </p:nvPicPr>
        <p:blipFill>
          <a:blip r:embed="rId2"/>
          <a:stretch/>
        </p:blipFill>
        <p:spPr>
          <a:xfrm>
            <a:off x="7148160" y="115560"/>
            <a:ext cx="1804320" cy="687600"/>
          </a:xfrm>
          <a:prstGeom prst="rect">
            <a:avLst/>
          </a:prstGeom>
          <a:ln>
            <a:noFill/>
          </a:ln>
        </p:spPr>
      </p:pic>
      <p:pic>
        <p:nvPicPr>
          <p:cNvPr id="255" name="Google Shape;324;p33" descr=""/>
          <p:cNvPicPr/>
          <p:nvPr/>
        </p:nvPicPr>
        <p:blipFill>
          <a:blip r:embed="rId3"/>
          <a:stretch/>
        </p:blipFill>
        <p:spPr>
          <a:xfrm>
            <a:off x="3317400" y="915120"/>
            <a:ext cx="5635080" cy="293544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5207760" y="4072680"/>
            <a:ext cx="300888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B0342CF-5638-4562-8C65-E1AC5101AD5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0" y="35640"/>
            <a:ext cx="476856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Connectivity to ESGF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Google Shape;332;p34" descr=""/>
          <p:cNvPicPr/>
          <p:nvPr/>
        </p:nvPicPr>
        <p:blipFill>
          <a:blip r:embed="rId1"/>
          <a:stretch/>
        </p:blipFill>
        <p:spPr>
          <a:xfrm>
            <a:off x="473760" y="2583720"/>
            <a:ext cx="3081960" cy="1964520"/>
          </a:xfrm>
          <a:prstGeom prst="rect">
            <a:avLst/>
          </a:prstGeom>
          <a:ln>
            <a:noFill/>
          </a:ln>
        </p:spPr>
      </p:pic>
      <p:pic>
        <p:nvPicPr>
          <p:cNvPr id="260" name="Google Shape;333;p34" descr=""/>
          <p:cNvPicPr/>
          <p:nvPr/>
        </p:nvPicPr>
        <p:blipFill>
          <a:blip r:embed="rId2"/>
          <a:stretch/>
        </p:blipFill>
        <p:spPr>
          <a:xfrm>
            <a:off x="294480" y="737280"/>
            <a:ext cx="3440520" cy="173088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334;p34" descr=""/>
          <p:cNvPicPr/>
          <p:nvPr/>
        </p:nvPicPr>
        <p:blipFill>
          <a:blip r:embed="rId3"/>
          <a:stretch/>
        </p:blipFill>
        <p:spPr>
          <a:xfrm>
            <a:off x="3893760" y="923760"/>
            <a:ext cx="4696920" cy="3000600"/>
          </a:xfrm>
          <a:prstGeom prst="rect">
            <a:avLst/>
          </a:prstGeom>
          <a:ln>
            <a:noFill/>
          </a:ln>
        </p:spPr>
      </p:pic>
      <p:pic>
        <p:nvPicPr>
          <p:cNvPr id="262" name="Google Shape;335;p34" descr=""/>
          <p:cNvPicPr/>
          <p:nvPr/>
        </p:nvPicPr>
        <p:blipFill>
          <a:blip r:embed="rId4"/>
          <a:stretch/>
        </p:blipFill>
        <p:spPr>
          <a:xfrm>
            <a:off x="6978600" y="115560"/>
            <a:ext cx="1804320" cy="687600"/>
          </a:xfrm>
          <a:prstGeom prst="rect">
            <a:avLst/>
          </a:prstGeom>
          <a:ln>
            <a:noFill/>
          </a:ln>
        </p:spPr>
      </p:pic>
      <p:sp>
        <p:nvSpPr>
          <p:cNvPr id="263" name="CustomShape 3"/>
          <p:cNvSpPr/>
          <p:nvPr/>
        </p:nvSpPr>
        <p:spPr>
          <a:xfrm>
            <a:off x="5207760" y="4072680"/>
            <a:ext cx="3008880" cy="4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62;p14" descr=""/>
          <p:cNvPicPr/>
          <p:nvPr/>
        </p:nvPicPr>
        <p:blipFill>
          <a:blip r:embed="rId1"/>
          <a:srcRect l="5348" t="0" r="38602" b="14016"/>
          <a:stretch/>
        </p:blipFill>
        <p:spPr>
          <a:xfrm>
            <a:off x="42480" y="59040"/>
            <a:ext cx="3804120" cy="3946680"/>
          </a:xfrm>
          <a:prstGeom prst="rect">
            <a:avLst/>
          </a:prstGeom>
          <a:ln>
            <a:noFill/>
          </a:ln>
        </p:spPr>
      </p:pic>
      <p:sp>
        <p:nvSpPr>
          <p:cNvPr id="127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C72464C-DD97-462F-A900-3550CB9F2B5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0" y="0"/>
            <a:ext cx="647316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Growing Amount of Data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(Example Climate Model data)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29" name="Table 3"/>
          <p:cNvGraphicFramePr/>
          <p:nvPr/>
        </p:nvGraphicFramePr>
        <p:xfrm>
          <a:off x="3975840" y="757440"/>
          <a:ext cx="4880520" cy="2751840"/>
        </p:xfrm>
        <a:graphic>
          <a:graphicData uri="http://schemas.openxmlformats.org/drawingml/2006/table">
            <a:tbl>
              <a:tblPr/>
              <a:tblGrid>
                <a:gridCol w="912600"/>
                <a:gridCol w="2348280"/>
                <a:gridCol w="1620000"/>
              </a:tblGrid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1   1990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500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2   1995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3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35 TB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3   2001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444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Not existing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4   2007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3,5 PB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5   2014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64584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6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10-20 PB (in ESGF)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12-16 April 2021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0" name="CustomShape 4"/>
          <p:cNvSpPr/>
          <p:nvPr/>
        </p:nvSpPr>
        <p:spPr>
          <a:xfrm>
            <a:off x="1391760" y="3814920"/>
            <a:ext cx="4826160" cy="7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CMIP = Coupled Model Inter-comparison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IPCC = Intergovernmental Panel of Climate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= Earth System Grid Federation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341;p35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606440" cy="415296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B361D8B-3620-4FF1-B014-A88EB4D5AE80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0" y="0"/>
            <a:ext cx="492660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Google Shape;344;p35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1560" cy="756000"/>
          </a:xfrm>
          <a:prstGeom prst="rect">
            <a:avLst/>
          </a:prstGeom>
          <a:ln>
            <a:noFill/>
          </a:ln>
        </p:spPr>
      </p:pic>
      <p:pic>
        <p:nvPicPr>
          <p:cNvPr id="268" name="Google Shape;345;p35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240" cy="466560"/>
          </a:xfrm>
          <a:prstGeom prst="rect">
            <a:avLst/>
          </a:prstGeom>
          <a:ln>
            <a:noFill/>
          </a:ln>
        </p:spPr>
      </p:pic>
      <p:pic>
        <p:nvPicPr>
          <p:cNvPr id="269" name="Google Shape;346;p35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5640" cy="466560"/>
          </a:xfrm>
          <a:prstGeom prst="rect">
            <a:avLst/>
          </a:prstGeom>
          <a:ln>
            <a:noFill/>
          </a:ln>
        </p:spPr>
      </p:pic>
      <p:pic>
        <p:nvPicPr>
          <p:cNvPr id="270" name="Google Shape;347;p35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5640" cy="24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67760" y="527040"/>
            <a:ext cx="8886600" cy="391068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6FB6342-438A-4A1E-9F90-AEB240D6D04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0" y="0"/>
            <a:ext cx="492660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Google Shape;97;p16" descr=""/>
          <p:cNvPicPr/>
          <p:nvPr/>
        </p:nvPicPr>
        <p:blipFill>
          <a:blip r:embed="rId2"/>
          <a:stretch/>
        </p:blipFill>
        <p:spPr>
          <a:xfrm>
            <a:off x="3815640" y="-58320"/>
            <a:ext cx="1206360" cy="55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98640" y="535320"/>
            <a:ext cx="6980040" cy="407160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Avoiding of double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Decrease difficulties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for accessing raw / processed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Improved quality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(continuous testing by the user community)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Increased visibility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of Developers/Researchers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15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Sharing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resources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storage space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868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Standardized way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of producing results (Monitoring)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Enable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multidisciplinary projects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with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synergies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between 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low cost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36B97E8-D36A-4B73-B286-67D9E75094D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0" y="0"/>
            <a:ext cx="548532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Advantage of Server-Side Services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Google Shape;108;p17" descr=""/>
          <p:cNvPicPr/>
          <p:nvPr/>
        </p:nvPicPr>
        <p:blipFill>
          <a:blip r:embed="rId1"/>
          <a:stretch/>
        </p:blipFill>
        <p:spPr>
          <a:xfrm rot="20903400">
            <a:off x="6744240" y="775080"/>
            <a:ext cx="1865880" cy="1348560"/>
          </a:xfrm>
          <a:prstGeom prst="rect">
            <a:avLst/>
          </a:prstGeom>
          <a:ln>
            <a:noFill/>
          </a:ln>
        </p:spPr>
      </p:pic>
      <p:pic>
        <p:nvPicPr>
          <p:cNvPr id="139" name="Google Shape;109;p17" descr=""/>
          <p:cNvPicPr/>
          <p:nvPr/>
        </p:nvPicPr>
        <p:blipFill>
          <a:blip r:embed="rId2"/>
          <a:stretch/>
        </p:blipFill>
        <p:spPr>
          <a:xfrm rot="1797600">
            <a:off x="5419800" y="2230200"/>
            <a:ext cx="2095920" cy="120348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10;p17" descr=""/>
          <p:cNvPicPr/>
          <p:nvPr/>
        </p:nvPicPr>
        <p:blipFill>
          <a:blip r:embed="rId3"/>
          <a:stretch/>
        </p:blipFill>
        <p:spPr>
          <a:xfrm>
            <a:off x="7327800" y="2270520"/>
            <a:ext cx="1579680" cy="153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2173ECDD-AC1D-4262-85CC-8648C5E706C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0" y="0"/>
            <a:ext cx="384444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Ecosystem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818640" y="577800"/>
            <a:ext cx="7216920" cy="3874320"/>
          </a:xfrm>
          <a:prstGeom prst="rect">
            <a:avLst/>
          </a:prstGeom>
          <a:ln>
            <a:noFill/>
          </a:ln>
        </p:spPr>
      </p:pic>
      <p:pic>
        <p:nvPicPr>
          <p:cNvPr id="144" name="Google Shape;141;p18" descr=""/>
          <p:cNvPicPr/>
          <p:nvPr/>
        </p:nvPicPr>
        <p:blipFill>
          <a:blip r:embed="rId2"/>
          <a:stretch/>
        </p:blipFill>
        <p:spPr>
          <a:xfrm>
            <a:off x="3409920" y="46080"/>
            <a:ext cx="358920" cy="35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E90E4DB3-6828-48F0-A94B-9E60F240BBA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0" y="0"/>
            <a:ext cx="389844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972720" y="1280160"/>
            <a:ext cx="7116840" cy="1847520"/>
          </a:xfrm>
          <a:prstGeom prst="rect">
            <a:avLst/>
          </a:prstGeom>
          <a:solidFill>
            <a:srgbClr val="efefef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1230480" y="1496520"/>
            <a:ext cx="2130120" cy="14025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Google Shape;182;p21" descr=""/>
          <p:cNvPicPr/>
          <p:nvPr/>
        </p:nvPicPr>
        <p:blipFill>
          <a:blip r:embed="rId1"/>
          <a:stretch/>
        </p:blipFill>
        <p:spPr>
          <a:xfrm>
            <a:off x="1369440" y="2148480"/>
            <a:ext cx="1143360" cy="60768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50" name="Google Shape;183;p21" descr=""/>
          <p:cNvPicPr/>
          <p:nvPr/>
        </p:nvPicPr>
        <p:blipFill>
          <a:blip r:embed="rId2"/>
          <a:stretch/>
        </p:blipFill>
        <p:spPr>
          <a:xfrm>
            <a:off x="2672280" y="2159280"/>
            <a:ext cx="607680" cy="60768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51" name="CustomShape 5"/>
          <p:cNvSpPr/>
          <p:nvPr/>
        </p:nvSpPr>
        <p:spPr>
          <a:xfrm>
            <a:off x="3474720" y="1496520"/>
            <a:ext cx="1660320" cy="14025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Google Shape;185;p21" descr=""/>
          <p:cNvPicPr/>
          <p:nvPr/>
        </p:nvPicPr>
        <p:blipFill>
          <a:blip r:embed="rId3"/>
          <a:stretch/>
        </p:blipFill>
        <p:spPr>
          <a:xfrm>
            <a:off x="3593160" y="2472120"/>
            <a:ext cx="1428840" cy="29484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53" name="CustomShape 6"/>
          <p:cNvSpPr/>
          <p:nvPr/>
        </p:nvSpPr>
        <p:spPr>
          <a:xfrm>
            <a:off x="5225760" y="1503000"/>
            <a:ext cx="2586240" cy="140256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Solution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Google Shape;187;p21" descr=""/>
          <p:cNvPicPr/>
          <p:nvPr/>
        </p:nvPicPr>
        <p:blipFill>
          <a:blip r:embed="rId4"/>
          <a:stretch/>
        </p:blipFill>
        <p:spPr>
          <a:xfrm>
            <a:off x="5362920" y="2282760"/>
            <a:ext cx="1428840" cy="4842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55" name="Google Shape;188;p21" descr=""/>
          <p:cNvPicPr/>
          <p:nvPr/>
        </p:nvPicPr>
        <p:blipFill>
          <a:blip r:embed="rId5"/>
          <a:stretch/>
        </p:blipFill>
        <p:spPr>
          <a:xfrm>
            <a:off x="6919560" y="1987920"/>
            <a:ext cx="779040" cy="77904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56" name="CustomShape 7"/>
          <p:cNvSpPr/>
          <p:nvPr/>
        </p:nvSpPr>
        <p:spPr>
          <a:xfrm>
            <a:off x="2702160" y="3796560"/>
            <a:ext cx="3657240" cy="29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Setup WPS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8"/>
          <p:cNvSpPr/>
          <p:nvPr/>
        </p:nvSpPr>
        <p:spPr>
          <a:xfrm>
            <a:off x="4531680" y="3128760"/>
            <a:ext cx="360" cy="45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1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2974680" y="878400"/>
            <a:ext cx="96588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521720" y="15721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90960" y="290880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314640" y="29851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4467240" y="89208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6"/>
          <p:cNvSpPr/>
          <p:nvPr/>
        </p:nvSpPr>
        <p:spPr>
          <a:xfrm>
            <a:off x="8472600" y="4739400"/>
            <a:ext cx="54720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65A13C76-5BE9-4061-8CA0-404D23EA9A0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7"/>
          <p:cNvSpPr/>
          <p:nvPr/>
        </p:nvSpPr>
        <p:spPr>
          <a:xfrm>
            <a:off x="0" y="0"/>
            <a:ext cx="658368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 with birdhouse components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8"/>
          <p:cNvSpPr/>
          <p:nvPr/>
        </p:nvSpPr>
        <p:spPr>
          <a:xfrm>
            <a:off x="238320" y="306108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9"/>
          <p:cNvSpPr/>
          <p:nvPr/>
        </p:nvSpPr>
        <p:spPr>
          <a:xfrm>
            <a:off x="1413360" y="164808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Google Shape;191;p21" descr=""/>
          <p:cNvPicPr/>
          <p:nvPr/>
        </p:nvPicPr>
        <p:blipFill>
          <a:blip r:embed="rId1"/>
          <a:srcRect l="0" t="0" r="59584" b="0"/>
          <a:stretch/>
        </p:blipFill>
        <p:spPr>
          <a:xfrm>
            <a:off x="435960" y="3441960"/>
            <a:ext cx="598320" cy="60768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pic>
        <p:nvPicPr>
          <p:cNvPr id="168" name="Google Shape;192;p21" descr=""/>
          <p:cNvPicPr/>
          <p:nvPr/>
        </p:nvPicPr>
        <p:blipFill>
          <a:blip r:embed="rId2"/>
          <a:srcRect l="0" t="0" r="0" b="32305"/>
          <a:stretch/>
        </p:blipFill>
        <p:spPr>
          <a:xfrm>
            <a:off x="1602360" y="2017800"/>
            <a:ext cx="628560" cy="63432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69" name="CustomShape 10"/>
          <p:cNvSpPr/>
          <p:nvPr/>
        </p:nvSpPr>
        <p:spPr>
          <a:xfrm>
            <a:off x="8028000" y="29185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1"/>
          <p:cNvSpPr/>
          <p:nvPr/>
        </p:nvSpPr>
        <p:spPr>
          <a:xfrm>
            <a:off x="7949880" y="298836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2"/>
          <p:cNvSpPr/>
          <p:nvPr/>
        </p:nvSpPr>
        <p:spPr>
          <a:xfrm>
            <a:off x="7877520" y="30614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non public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Google Shape;196;p21" descr=""/>
          <p:cNvPicPr/>
          <p:nvPr/>
        </p:nvPicPr>
        <p:blipFill>
          <a:blip r:embed="rId3"/>
          <a:srcRect l="19391" t="0" r="21268" b="0"/>
          <a:stretch/>
        </p:blipFill>
        <p:spPr>
          <a:xfrm>
            <a:off x="4659840" y="1310400"/>
            <a:ext cx="628560" cy="60876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73" name="CustomShape 13"/>
          <p:cNvSpPr/>
          <p:nvPr/>
        </p:nvSpPr>
        <p:spPr>
          <a:xfrm>
            <a:off x="2899440" y="98820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200;p21" descr=""/>
          <p:cNvPicPr/>
          <p:nvPr/>
        </p:nvPicPr>
        <p:blipFill>
          <a:blip r:embed="rId4"/>
          <a:stretch/>
        </p:blipFill>
        <p:spPr>
          <a:xfrm>
            <a:off x="3012480" y="1470240"/>
            <a:ext cx="779400" cy="392040"/>
          </a:xfrm>
          <a:prstGeom prst="rect">
            <a:avLst/>
          </a:prstGeom>
          <a:ln>
            <a:noFill/>
          </a:ln>
        </p:spPr>
      </p:pic>
      <p:sp>
        <p:nvSpPr>
          <p:cNvPr id="175" name="CustomShape 14"/>
          <p:cNvSpPr/>
          <p:nvPr/>
        </p:nvSpPr>
        <p:spPr>
          <a:xfrm>
            <a:off x="5835240" y="11804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Geo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Image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5"/>
          <p:cNvSpPr/>
          <p:nvPr/>
        </p:nvSpPr>
        <p:spPr>
          <a:xfrm>
            <a:off x="6987240" y="17924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DACC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" descr=""/>
          <p:cNvPicPr/>
          <p:nvPr/>
        </p:nvPicPr>
        <p:blipFill>
          <a:blip r:embed="rId5"/>
          <a:stretch/>
        </p:blipFill>
        <p:spPr>
          <a:xfrm>
            <a:off x="3564000" y="2463840"/>
            <a:ext cx="1862640" cy="183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269600" y="6040440"/>
            <a:ext cx="96588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164760" y="608436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2075400" y="60080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1999080" y="608436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5"/>
          <p:cNvSpPr/>
          <p:nvPr/>
        </p:nvSpPr>
        <p:spPr>
          <a:xfrm>
            <a:off x="5281560" y="61538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1922760" y="61603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7"/>
          <p:cNvSpPr/>
          <p:nvPr/>
        </p:nvSpPr>
        <p:spPr>
          <a:xfrm>
            <a:off x="3056400" y="61603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Google Shape;191;p21" descr=""/>
          <p:cNvPicPr/>
          <p:nvPr/>
        </p:nvPicPr>
        <p:blipFill>
          <a:blip r:embed="rId1"/>
          <a:srcRect l="0" t="0" r="59584" b="0"/>
          <a:stretch/>
        </p:blipFill>
        <p:spPr>
          <a:xfrm>
            <a:off x="2120400" y="6541200"/>
            <a:ext cx="598320" cy="60768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pic>
        <p:nvPicPr>
          <p:cNvPr id="186" name="Google Shape;192;p21" descr=""/>
          <p:cNvPicPr/>
          <p:nvPr/>
        </p:nvPicPr>
        <p:blipFill>
          <a:blip r:embed="rId2"/>
          <a:srcRect l="0" t="0" r="0" b="32305"/>
          <a:stretch/>
        </p:blipFill>
        <p:spPr>
          <a:xfrm>
            <a:off x="3245400" y="6530040"/>
            <a:ext cx="628560" cy="63432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87" name="CustomShape 8"/>
          <p:cNvSpPr/>
          <p:nvPr/>
        </p:nvSpPr>
        <p:spPr>
          <a:xfrm>
            <a:off x="6473520" y="601740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9"/>
          <p:cNvSpPr/>
          <p:nvPr/>
        </p:nvSpPr>
        <p:spPr>
          <a:xfrm>
            <a:off x="6395400" y="60872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0"/>
          <p:cNvSpPr/>
          <p:nvPr/>
        </p:nvSpPr>
        <p:spPr>
          <a:xfrm>
            <a:off x="6323040" y="616032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non public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Google Shape;196;p21" descr=""/>
          <p:cNvPicPr/>
          <p:nvPr/>
        </p:nvPicPr>
        <p:blipFill>
          <a:blip r:embed="rId3"/>
          <a:srcRect l="19391" t="0" r="21268" b="0"/>
          <a:stretch/>
        </p:blipFill>
        <p:spPr>
          <a:xfrm>
            <a:off x="5474160" y="6572160"/>
            <a:ext cx="628560" cy="60876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91" name="CustomShape 11"/>
          <p:cNvSpPr/>
          <p:nvPr/>
        </p:nvSpPr>
        <p:spPr>
          <a:xfrm>
            <a:off x="4194360" y="6150240"/>
            <a:ext cx="978120" cy="11419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200;p21" descr=""/>
          <p:cNvPicPr/>
          <p:nvPr/>
        </p:nvPicPr>
        <p:blipFill>
          <a:blip r:embed="rId4"/>
          <a:stretch/>
        </p:blipFill>
        <p:spPr>
          <a:xfrm>
            <a:off x="4307400" y="6632280"/>
            <a:ext cx="779400" cy="392040"/>
          </a:xfrm>
          <a:prstGeom prst="rect">
            <a:avLst/>
          </a:prstGeom>
          <a:ln>
            <a:noFill/>
          </a:ln>
        </p:spPr>
      </p:pic>
      <p:sp>
        <p:nvSpPr>
          <p:cNvPr id="193" name="CustomShape 12"/>
          <p:cNvSpPr/>
          <p:nvPr/>
        </p:nvSpPr>
        <p:spPr>
          <a:xfrm>
            <a:off x="0" y="0"/>
            <a:ext cx="704088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dh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is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ss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on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od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13"/>
          <p:cNvSpPr/>
          <p:nvPr/>
        </p:nvSpPr>
        <p:spPr>
          <a:xfrm>
            <a:off x="98640" y="535320"/>
            <a:ext cx="6980040" cy="407160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 TO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IPCC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98640" y="535320"/>
            <a:ext cx="6980040" cy="407160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716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SDG 15 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0" y="0"/>
            <a:ext cx="7040880" cy="45144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is focussing on Climate Model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Application>LibreOffice/5.1.6.2$Linux_X86_64 LibreOffice_project/10m0$Build-2</Application>
  <Words>1099</Words>
  <Paragraphs>307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2019-07-09T13:33:30Z</dcterms:modified>
  <cp:revision>18</cp:revision>
  <dc:subject/>
  <dc:title>Projects based on the  Web Processing Service framework Birdhouse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